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7"/>
  </p:notesMasterIdLst>
  <p:sldIdLst>
    <p:sldId id="256" r:id="rId2"/>
    <p:sldId id="257" r:id="rId3"/>
    <p:sldId id="258" r:id="rId4"/>
    <p:sldId id="259" r:id="rId5"/>
    <p:sldId id="260" r:id="rId6"/>
    <p:sldId id="261" r:id="rId7"/>
    <p:sldId id="264" r:id="rId8"/>
    <p:sldId id="269" r:id="rId9"/>
    <p:sldId id="270" r:id="rId10"/>
    <p:sldId id="271" r:id="rId11"/>
    <p:sldId id="265" r:id="rId12"/>
    <p:sldId id="266" r:id="rId13"/>
    <p:sldId id="267" r:id="rId14"/>
    <p:sldId id="272" r:id="rId15"/>
    <p:sldId id="268" r:id="rId16"/>
    <p:sldId id="262" r:id="rId17"/>
    <p:sldId id="263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4" r:id="rId38"/>
    <p:sldId id="295" r:id="rId39"/>
    <p:sldId id="296" r:id="rId40"/>
    <p:sldId id="298" r:id="rId41"/>
    <p:sldId id="297" r:id="rId42"/>
    <p:sldId id="299" r:id="rId43"/>
    <p:sldId id="300" r:id="rId44"/>
    <p:sldId id="301" r:id="rId45"/>
    <p:sldId id="293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96"/>
    <p:restoredTop sz="78115"/>
  </p:normalViewPr>
  <p:slideViewPr>
    <p:cSldViewPr snapToGrid="0" snapToObjects="1">
      <p:cViewPr varScale="1">
        <p:scale>
          <a:sx n="83" d="100"/>
          <a:sy n="83" d="100"/>
        </p:scale>
        <p:origin x="116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9D3B8F-3577-7E4E-B5FE-0F9E00C4C348}" type="datetimeFigureOut">
              <a:rPr lang="en-US" smtClean="0"/>
              <a:t>6/12/23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4269FD-08E9-A143-A2BF-C093E16A17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6030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Sigmoid: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 fontAlgn="ctr"/>
            <a:r>
              <a:rPr lang="en-US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almost exclusively used in output layers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 binary classification problems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logistic regression-  squashes all output values from 0 to 1)</a:t>
            </a:r>
            <a:endParaRPr lang="en-US" sz="9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 fontAlgn="ctr"/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when used in hidden layers, can lead us to </a:t>
            </a:r>
            <a:r>
              <a:rPr lang="en-CA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vanishing gradient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problem</a:t>
            </a:r>
            <a:endParaRPr lang="en-US" sz="9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 rtl="0" fontAlgn="ctr"/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gradient descent problem is when the activations get closer and closer to either zero or 1</a:t>
            </a:r>
            <a:endParaRPr lang="en-CA" sz="9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 fontAlgn="ctr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essentially results in gradients that are extremely small, making training very difficult and extremely slow -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CA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vanishing gradient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problem.</a:t>
            </a:r>
            <a:endParaRPr lang="en-US" sz="9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Tanh: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 fontAlgn="ctr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Tanh is also a non-linear function (squashes inputs between a range of -1 and 1)</a:t>
            </a:r>
            <a:endParaRPr lang="en-US" sz="9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 fontAlgn="ctr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Tanh used for hidden layer activations (generally require additional techniques to prevent the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CA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vanishing gradient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problem)</a:t>
            </a:r>
            <a:endParaRPr lang="en-US" sz="9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ReLU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 fontAlgn="ctr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Rectified Linear Unit</a:t>
            </a:r>
            <a:endParaRPr lang="en-US" sz="9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 fontAlgn="ctr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takes a real-valued input and thresholds it at zero (replaces negative values with zero)</a:t>
            </a:r>
            <a:endParaRPr lang="en-US" sz="9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 fontAlgn="ctr"/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suffer the least from the vanishing gradient problem </a:t>
            </a:r>
            <a:endParaRPr lang="en-CA" sz="9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 fontAlgn="ctr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Here inputs are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≤0, and 1 where inputs are &gt;0 </a:t>
            </a:r>
            <a:endParaRPr lang="en-US" sz="9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 fontAlgn="ctr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Often the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preferred hidden layer activation function 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when compared to tanh (because it is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less computationally expensive and extremely fast to compute)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n-US" sz="9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4269FD-08E9-A143-A2BF-C093E16A17E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2427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4269FD-08E9-A143-A2BF-C093E16A17E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153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0191EA-22CB-A542-B3F8-8634ACB5DF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714F6E-C74C-A741-B23D-6042145A7B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38892D-EF78-CC4A-AFFB-E18C17AFDE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7919B-01DC-BE4D-81A6-84A6E80CB66C}" type="datetimeFigureOut">
              <a:rPr lang="en-US" smtClean="0"/>
              <a:t>6/12/23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5255F3-6E52-D04F-B4A2-EAB0426E2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356E3B-87A6-F24F-B9EE-45FDE508F4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15D66-1712-A84F-BA27-0D4D22E8D4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8555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A45A7-FBDF-0744-97CC-43576DC30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100FFD-C7C3-C44E-AC11-E82688F50B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D5282E-B74A-814B-A249-F94128B4A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7919B-01DC-BE4D-81A6-84A6E80CB66C}" type="datetimeFigureOut">
              <a:rPr lang="en-US" smtClean="0"/>
              <a:t>6/12/23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D2B4F2-F1B8-5B4D-9936-2FCE4DF82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F6A350-6980-9443-AED3-ED5AF19F00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15D66-1712-A84F-BA27-0D4D22E8D4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9457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A06B228-320E-A74C-8B5F-24470B71A5D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E03104-7EAD-2049-87AB-F8CEC042FF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B8A823-3F4D-4D41-9EC0-C074D8D9A1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7919B-01DC-BE4D-81A6-84A6E80CB66C}" type="datetimeFigureOut">
              <a:rPr lang="en-US" smtClean="0"/>
              <a:t>6/12/23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D24EA1-4302-2749-988A-9024DB638B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FD5BC2-B2D0-B045-8478-8973977C82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15D66-1712-A84F-BA27-0D4D22E8D4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6757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2B1906-B9FE-CF4C-A526-F1C06C42B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DBC6BA-14E1-D041-A84A-870C28004C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AFACF1-10CC-5E4D-8571-189F8BDC7D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7919B-01DC-BE4D-81A6-84A6E80CB66C}" type="datetimeFigureOut">
              <a:rPr lang="en-US" smtClean="0"/>
              <a:t>6/12/23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026975-AA67-E543-80BF-6F252B8EF4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61C575-A97C-6847-9352-F63A488BBE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15D66-1712-A84F-BA27-0D4D22E8D4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5890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EEA953-9FB0-8B43-A0CD-5C1C874B5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7A9F82-0CFD-FB4B-AE50-6C8EE217F9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DC1AA6-98D2-704F-B4E0-F390D7645C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7919B-01DC-BE4D-81A6-84A6E80CB66C}" type="datetimeFigureOut">
              <a:rPr lang="en-US" smtClean="0"/>
              <a:t>6/12/23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AEB1EE-4651-3447-8DAD-2CA195FC89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BE2145-2023-B14F-A00A-54E2BF17F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15D66-1712-A84F-BA27-0D4D22E8D4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6561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B7A15B-9567-9848-8DDA-76CC9F0F9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F5048A-B4FB-3541-9BD7-8451416763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40F4A3-6A38-5940-9571-9943B94820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DAB8A4-8877-1248-875E-F6F38644B2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7919B-01DC-BE4D-81A6-84A6E80CB66C}" type="datetimeFigureOut">
              <a:rPr lang="en-US" smtClean="0"/>
              <a:t>6/12/23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E446AC-DDD6-214C-9446-1AD2FC40A6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DE34D5-6B4C-BA40-8763-B34FDC655E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15D66-1712-A84F-BA27-0D4D22E8D4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8355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C5021E-38C9-1741-B754-7A64F8CDEC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35F813-CD79-5348-A83C-6FEDB5BD4B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2C1904-68E4-0743-AB8A-E308176E77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EBB894-CE82-0446-A9DF-12EF3377085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76C7756-47CB-DD43-8B06-8AF116D90C5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39C8A69-4A41-1C49-8E09-60E22BE35F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7919B-01DC-BE4D-81A6-84A6E80CB66C}" type="datetimeFigureOut">
              <a:rPr lang="en-US" smtClean="0"/>
              <a:t>6/12/23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8A82217-56F6-294C-AC7A-7107F01323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A2685C0-23AD-9F40-85D1-DF62B49F9D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15D66-1712-A84F-BA27-0D4D22E8D4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7717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60610-17A9-454E-9177-2879435CF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6E8BC00-8614-4E49-A2A7-08CD3F005E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7919B-01DC-BE4D-81A6-84A6E80CB66C}" type="datetimeFigureOut">
              <a:rPr lang="en-US" smtClean="0"/>
              <a:t>6/12/23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6CF4F9-314C-3A45-972D-D96CD90470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CC8BDE-CF69-DC4C-A2C6-54267A608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15D66-1712-A84F-BA27-0D4D22E8D4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5917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49CF128-0150-8240-AA79-CDA052EAF0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7919B-01DC-BE4D-81A6-84A6E80CB66C}" type="datetimeFigureOut">
              <a:rPr lang="en-US" smtClean="0"/>
              <a:t>6/12/23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801394-387A-9846-8E30-443865072E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362351-C5C9-3E48-ABEE-CB252967D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15D66-1712-A84F-BA27-0D4D22E8D4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3346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6AA2B8-C68E-3D45-9C5F-85F4AE90A2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1607D7-17FC-2D4D-924B-5D3F12B2FE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C84B7A-2426-1340-B196-EFF560A02E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C1FD50-D30F-B24A-8FBA-B883E144D5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7919B-01DC-BE4D-81A6-84A6E80CB66C}" type="datetimeFigureOut">
              <a:rPr lang="en-US" smtClean="0"/>
              <a:t>6/12/23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D604F1-2588-9544-906D-99DC401062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F81171-0794-1A4F-A8ED-3C9F5A625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15D66-1712-A84F-BA27-0D4D22E8D4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3904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BC44A1-5883-1E4B-B28C-88BA7D4FB2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13D8A07-A600-574A-9F21-EB416736137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0724D1-6F05-7D4F-9371-5F350D154E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D117C0-0404-9644-8B4D-E4D8C2A365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7919B-01DC-BE4D-81A6-84A6E80CB66C}" type="datetimeFigureOut">
              <a:rPr lang="en-US" smtClean="0"/>
              <a:t>6/12/23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E0384A-C84C-6C4B-8AA3-F1973D4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EFA8BE-44CA-D842-AE98-77605A7590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15D66-1712-A84F-BA27-0D4D22E8D4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8197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0394000-8D62-694F-BC04-D4D83DBCC8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0DDF82-B263-144D-8B55-1C2B8B5B6C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D317F1-1D57-4B40-BBC2-85F22CB9CBC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E7919B-01DC-BE4D-81A6-84A6E80CB66C}" type="datetimeFigureOut">
              <a:rPr lang="en-US" smtClean="0"/>
              <a:t>6/12/23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2CFFDD-2546-3649-82C6-8CB8C66444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0AF20D-89C9-F542-834A-BD551BC255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215D66-1712-A84F-BA27-0D4D22E8D4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5020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tif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tif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tif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tif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tif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79C034-89C9-2A4C-A63A-9A02F623F58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Slides for session 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EE68D5-DC7A-5345-AE56-94AE8485FED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3546 Deep Learning </a:t>
            </a:r>
          </a:p>
        </p:txBody>
      </p:sp>
    </p:spTree>
    <p:extLst>
      <p:ext uri="{BB962C8B-B14F-4D97-AF65-F5344CB8AC3E}">
        <p14:creationId xmlns:p14="http://schemas.microsoft.com/office/powerpoint/2010/main" val="32108847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54219F5-E5BA-734C-A597-24EE4DBEE5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008" y="0"/>
            <a:ext cx="860300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8834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4DEDC8-FC60-4648-A3BC-CB296FD6A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Activation function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53C3A7-DCEB-1E41-81C5-306845882B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82" y="2009190"/>
            <a:ext cx="12192000" cy="3415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836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4DEDC8-FC60-4648-A3BC-CB296FD6A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Basics of Neural Networks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DE8AAF-8B34-7A4E-93AE-3EF46BE0BC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176" y="1402914"/>
            <a:ext cx="8220430" cy="532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2466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4DEDC8-FC60-4648-A3BC-CB296FD6A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Basics of Neural Networks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12B387-64DE-154B-ADAA-96F885E742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310" y="1313141"/>
            <a:ext cx="5306220" cy="4211442"/>
          </a:xfrm>
          <a:prstGeom prst="rect">
            <a:avLst/>
          </a:prstGeom>
        </p:spPr>
      </p:pic>
      <p:pic>
        <p:nvPicPr>
          <p:cNvPr id="3074" name="Picture 2" descr="Activation Functions in Neural Networks [12 Types &amp; Use Cases]">
            <a:extLst>
              <a:ext uri="{FF2B5EF4-FFF2-40B4-BE49-F238E27FC236}">
                <a16:creationId xmlns:a16="http://schemas.microsoft.com/office/drawing/2014/main" id="{2D05E7B8-0498-F149-9BBE-23FED9947A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4420" y="1586914"/>
            <a:ext cx="5753621" cy="4315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C29BDFA-46FF-A042-B7B2-CC0FF19BD3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20" y="5383991"/>
            <a:ext cx="12192000" cy="1474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6249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B0F21C5-74E0-1C4F-9A6D-A0FE733BF2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11727"/>
            <a:ext cx="12192000" cy="5408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6452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4DEDC8-FC60-4648-A3BC-CB296FD6AF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CA" dirty="0"/>
              <a:t>Basics of Neural Networks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EB9021-8360-0540-95C1-90FD27CA9A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14498"/>
            <a:ext cx="12192000" cy="4638631"/>
          </a:xfrm>
          <a:prstGeom prst="rect">
            <a:avLst/>
          </a:prstGeom>
        </p:spPr>
      </p:pic>
      <p:pic>
        <p:nvPicPr>
          <p:cNvPr id="4098" name="Picture 2" descr="bias in deep learning.webp">
            <a:extLst>
              <a:ext uri="{FF2B5EF4-FFF2-40B4-BE49-F238E27FC236}">
                <a16:creationId xmlns:a16="http://schemas.microsoft.com/office/drawing/2014/main" id="{132D57DB-6D2A-A242-B966-85C5E309F2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2604" y="365125"/>
            <a:ext cx="3804081" cy="2627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32287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6B7036-970B-FC45-8CB3-2174A5E4D8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66DF5A-BB40-BF42-B819-141914185B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E299C7-E4E4-204A-80A2-256F134D0D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312863"/>
            <a:ext cx="10820400" cy="486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4522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70CDF6-84F1-BF48-A747-797F09659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Bias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625BC8-08CF-3243-9AFE-1DFD9EB806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7B9AF9-842E-974D-8717-E33E31D1C8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488" y="1166123"/>
            <a:ext cx="12192000" cy="5691877"/>
          </a:xfrm>
          <a:prstGeom prst="rect">
            <a:avLst/>
          </a:prstGeom>
        </p:spPr>
      </p:pic>
      <p:pic>
        <p:nvPicPr>
          <p:cNvPr id="5122" name="Picture 2" descr="One bias per layer in a neural network.webp">
            <a:extLst>
              <a:ext uri="{FF2B5EF4-FFF2-40B4-BE49-F238E27FC236}">
                <a16:creationId xmlns:a16="http://schemas.microsoft.com/office/drawing/2014/main" id="{AAE06E0F-A486-784A-A78A-B416633B9E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3466" y="0"/>
            <a:ext cx="3141244" cy="3101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36828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4657D-224B-FC49-A756-A9FF5848E6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AFE6BC-2A67-A249-924C-4514D0487E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5380" y="365125"/>
            <a:ext cx="7866497" cy="5958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8548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B091B-A427-8245-BE0F-0912044E3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Forward propagation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D4A1DD-50FF-7F4A-9680-BE03E6B36A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00207"/>
            <a:ext cx="12192000" cy="3857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9181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AD350-C54C-934E-B3B3-766D189DE4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Module 1 introduction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BB632B-B25F-7449-98DC-68A1EA5302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7159" y="1562578"/>
            <a:ext cx="6063641" cy="4351338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Learning Outcomes</a:t>
            </a:r>
          </a:p>
          <a:p>
            <a:pPr fontAlgn="ctr"/>
            <a:r>
              <a:rPr lang="en-US" dirty="0"/>
              <a:t>Describe the current applications of Deep Learning and propose new applications</a:t>
            </a:r>
          </a:p>
          <a:p>
            <a:pPr fontAlgn="ctr"/>
            <a:r>
              <a:rPr lang="en-US" dirty="0"/>
              <a:t>Recognize and discuss the moral issues of AI</a:t>
            </a:r>
          </a:p>
          <a:p>
            <a:pPr fontAlgn="ctr"/>
            <a:r>
              <a:rPr lang="en-US" dirty="0"/>
              <a:t>Recall key concepts from the Machine Learning course that you will need for this course</a:t>
            </a:r>
          </a:p>
          <a:p>
            <a:pPr fontAlgn="ctr"/>
            <a:r>
              <a:rPr lang="en-US" dirty="0"/>
              <a:t>The basic structure of a neural network model</a:t>
            </a:r>
          </a:p>
          <a:p>
            <a:pPr fontAlgn="ctr"/>
            <a:r>
              <a:rPr lang="en-US" dirty="0"/>
              <a:t>The anatomy of a neuron, including various activation functions</a:t>
            </a:r>
          </a:p>
          <a:p>
            <a:pPr fontAlgn="ctr"/>
            <a:r>
              <a:rPr lang="en-US" dirty="0"/>
              <a:t>Neural network training techniques like weight initialization and backpropagation</a:t>
            </a:r>
          </a:p>
          <a:p>
            <a:pPr fontAlgn="ctr"/>
            <a:r>
              <a:rPr lang="en-US" dirty="0"/>
              <a:t>Use Information Theory to reason about the quality of a model</a:t>
            </a:r>
          </a:p>
        </p:txBody>
      </p:sp>
      <p:pic>
        <p:nvPicPr>
          <p:cNvPr id="1026" name="Picture 2" descr="Drawing">
            <a:extLst>
              <a:ext uri="{FF2B5EF4-FFF2-40B4-BE49-F238E27FC236}">
                <a16:creationId xmlns:a16="http://schemas.microsoft.com/office/drawing/2014/main" id="{307E0199-4FF7-8B4B-A14C-8A8EC85ABC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3900" y="3924126"/>
            <a:ext cx="5118100" cy="269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62213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16A31-B9B3-3A45-9674-F3F56486A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Example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995EAE-D2DA-4E4C-B80C-7393EF865E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0717" y="0"/>
            <a:ext cx="8692827" cy="506794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F115A5F-9CB9-8249-B899-ADB8D666D0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637399"/>
            <a:ext cx="11091620" cy="2220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9619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804E9-4625-2342-B5B3-1017F09832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Example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ACAD0C-A25C-8848-9CE1-AB9BB5D32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940" y="1325563"/>
            <a:ext cx="11107119" cy="535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0466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AC2B2-53DC-C94D-943B-702C29DB6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961B97-6854-1340-9160-B23122D996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0688"/>
            <a:ext cx="12192000" cy="3942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1493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FB1470-215F-6E45-BCC3-D6E0EB9C8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6A8005-3C8A-BB47-9EA9-6F4B610F05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ABAA6F-88DB-524F-B35E-4BCD0D3564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671" y="0"/>
            <a:ext cx="112156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57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154FFF-3245-CE47-BA58-4AB5A78A54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Backpropagation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3BEFB1-3049-904C-BC20-1CDCDAF131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001" y="1131376"/>
            <a:ext cx="9607559" cy="5726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5397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5D93F6-37B2-2547-8B03-AECCB6FBC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2E621E-227F-A24C-B050-B62D4E5112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E6A03D-EB1B-0F48-930A-AE3C53C2EF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03" y="0"/>
            <a:ext cx="121627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2091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1A1E334-FAC9-EE40-8FFC-247651F761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2039427"/>
            <a:ext cx="11963400" cy="32131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718BD7D0-7975-1547-B96B-C06385C4617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Backpropagation</a:t>
            </a:r>
          </a:p>
        </p:txBody>
      </p:sp>
    </p:spTree>
    <p:extLst>
      <p:ext uri="{BB962C8B-B14F-4D97-AF65-F5344CB8AC3E}">
        <p14:creationId xmlns:p14="http://schemas.microsoft.com/office/powerpoint/2010/main" val="13341199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5096591-4A50-EF4A-9D6F-833CA4C550F0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0515600" cy="6999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Backpropagation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3729D1-B57B-B248-A75C-423B01A270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99923"/>
            <a:ext cx="12192000" cy="6158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3232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0221EF9-F8DC-5E47-A885-4515D3C723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03521"/>
            <a:ext cx="12192000" cy="3359474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AFDBB220-0499-8B43-866C-EC18FCF50467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0515600" cy="6999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Backpropagation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87E7E2-768B-EA47-A059-55296CAB12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3071" y="4666593"/>
            <a:ext cx="3698929" cy="2007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8274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7296A-6679-4C46-BC82-5EE494892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3B66CE-9BDD-BD43-B6E8-2ECB87AE8D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1BCA47-5FC4-2C49-A0D7-CAE2AAA56E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958" y="365125"/>
            <a:ext cx="11665753" cy="6010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0679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A91E8-0BEB-7743-9B39-3C48D4613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introduction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F3827D-988B-C94D-97B1-DE124B2127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Main reasons why this particular group of algorithms is taking off:</a:t>
            </a:r>
          </a:p>
          <a:p>
            <a:pPr lvl="1" fontAlgn="ctr"/>
            <a:r>
              <a:rPr lang="en-US" dirty="0"/>
              <a:t>Explosion of data</a:t>
            </a:r>
          </a:p>
          <a:p>
            <a:pPr lvl="1" fontAlgn="ctr"/>
            <a:r>
              <a:rPr lang="en-US" dirty="0"/>
              <a:t>Advanced computations</a:t>
            </a:r>
          </a:p>
          <a:p>
            <a:pPr lvl="1" fontAlgn="ctr"/>
            <a:r>
              <a:rPr lang="en-US" dirty="0"/>
              <a:t>New algorithms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46348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B26754C-4CBF-5A49-9BA8-4604E43E181B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0515600" cy="6999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Backpropagation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7D5AB9-67BE-244D-B189-EBA43372AF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737" y="699923"/>
            <a:ext cx="9646155" cy="6158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9945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08E84A-A6D6-FD42-A6CF-29B8EB8D1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Nets with </a:t>
            </a:r>
            <a:r>
              <a:rPr lang="en-US" dirty="0" err="1"/>
              <a:t>Tensorflow</a:t>
            </a:r>
            <a:r>
              <a:rPr lang="en-US" dirty="0"/>
              <a:t> and </a:t>
            </a:r>
            <a:r>
              <a:rPr lang="en-US" dirty="0" err="1"/>
              <a:t>Keras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92D8F0-2E67-7A4A-81AF-3E7DF596F0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1982" y="2064718"/>
            <a:ext cx="8152431" cy="4442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2685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A1423-EAF6-8940-89D6-AFAC3BCD8B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Fine-Tuning of Neural Networks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5CC06E-F4F8-8245-80E3-0B3FC2646D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813" y="1042261"/>
            <a:ext cx="89535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527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A1423-EAF6-8940-89D6-AFAC3BCD8B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Fine-Tuning of Neural Networks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8E0BCD-FD71-324D-91F3-2F1A154707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3600"/>
            <a:ext cx="12192000" cy="471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2985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A1423-EAF6-8940-89D6-AFAC3BCD8B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Fine-Tuning of Neural Networks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0BE6C1-CA48-9445-973B-D935225B37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18981"/>
            <a:ext cx="12192000" cy="3020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6580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A1423-EAF6-8940-89D6-AFAC3BCD8B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Fine-Tuning of Neural Networks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E0AD594-7A8E-C743-8E8F-71D5C5153E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38796"/>
            <a:ext cx="12192000" cy="3380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803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085338-F3C2-FC4C-A384-95B69C516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b="1" dirty="0"/>
              <a:t>Hyperparameters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86BDA0D-237E-E645-84D6-C2B83176214B}"/>
              </a:ext>
            </a:extLst>
          </p:cNvPr>
          <p:cNvSpPr/>
          <p:nvPr/>
        </p:nvSpPr>
        <p:spPr>
          <a:xfrm>
            <a:off x="645762" y="1746035"/>
            <a:ext cx="1085397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92929"/>
                </a:solidFill>
                <a:latin typeface="Avenir Roman" panose="02000503020000020003" pitchFamily="2" charset="0"/>
              </a:rPr>
              <a:t>Variables which determines:</a:t>
            </a:r>
          </a:p>
          <a:p>
            <a:pPr marL="342900" fontAlgn="ctr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92929"/>
                </a:solidFill>
                <a:latin typeface="Avenir Roman" panose="02000503020000020003" pitchFamily="2" charset="0"/>
              </a:rPr>
              <a:t>The network structure </a:t>
            </a:r>
            <a:r>
              <a:rPr lang="en-CA" dirty="0">
                <a:solidFill>
                  <a:srgbClr val="000000"/>
                </a:solidFill>
                <a:latin typeface="Avenir Roman" panose="02000503020000020003" pitchFamily="2" charset="0"/>
              </a:rPr>
              <a:t>(</a:t>
            </a:r>
            <a:r>
              <a:rPr lang="en-CA" dirty="0" err="1">
                <a:solidFill>
                  <a:srgbClr val="000000"/>
                </a:solidFill>
                <a:latin typeface="Avenir Roman" panose="02000503020000020003" pitchFamily="2" charset="0"/>
              </a:rPr>
              <a:t>e.g</a:t>
            </a:r>
            <a:r>
              <a:rPr lang="en-CA" dirty="0">
                <a:solidFill>
                  <a:srgbClr val="000000"/>
                </a:solidFill>
                <a:latin typeface="Avenir Roman" panose="02000503020000020003" pitchFamily="2" charset="0"/>
              </a:rPr>
              <a:t>: Number of Hidden Units)</a:t>
            </a:r>
            <a:endParaRPr lang="en-US" sz="900" dirty="0">
              <a:solidFill>
                <a:srgbClr val="292929"/>
              </a:solidFill>
              <a:effectLst/>
              <a:latin typeface="Calibri" panose="020F0502020204030204" pitchFamily="34" charset="0"/>
            </a:endParaRPr>
          </a:p>
          <a:p>
            <a:pPr marL="342900" fontAlgn="ctr">
              <a:buFont typeface="Arial" panose="020B0604020202020204" pitchFamily="34" charset="0"/>
              <a:buChar char="•"/>
            </a:pPr>
            <a:r>
              <a:rPr lang="en-CA" dirty="0">
                <a:solidFill>
                  <a:srgbClr val="292929"/>
                </a:solidFill>
                <a:latin typeface="Avenir Roman" panose="02000503020000020003" pitchFamily="2" charset="0"/>
              </a:rPr>
              <a:t>How the network is trained </a:t>
            </a:r>
            <a:r>
              <a:rPr lang="en-CA" dirty="0">
                <a:solidFill>
                  <a:srgbClr val="000000"/>
                </a:solidFill>
                <a:latin typeface="Avenir Roman" panose="02000503020000020003" pitchFamily="2" charset="0"/>
              </a:rPr>
              <a:t>(</a:t>
            </a:r>
            <a:r>
              <a:rPr lang="en-CA" dirty="0" err="1">
                <a:solidFill>
                  <a:srgbClr val="000000"/>
                </a:solidFill>
                <a:latin typeface="Avenir Roman" panose="02000503020000020003" pitchFamily="2" charset="0"/>
              </a:rPr>
              <a:t>e.g</a:t>
            </a:r>
            <a:r>
              <a:rPr lang="en-CA" dirty="0">
                <a:solidFill>
                  <a:srgbClr val="000000"/>
                </a:solidFill>
                <a:latin typeface="Avenir Roman" panose="02000503020000020003" pitchFamily="2" charset="0"/>
              </a:rPr>
              <a:t>: Learning Rate)</a:t>
            </a:r>
            <a:endParaRPr lang="en-CA" sz="900" dirty="0">
              <a:solidFill>
                <a:srgbClr val="292929"/>
              </a:solidFill>
              <a:effectLst/>
              <a:latin typeface="Calibri" panose="020F0502020204030204" pitchFamily="34" charset="0"/>
            </a:endParaRPr>
          </a:p>
          <a:p>
            <a:r>
              <a:rPr lang="en-CA" sz="1400" dirty="0">
                <a:effectLst/>
                <a:latin typeface="Avenir Roman" panose="02000503020000020003" pitchFamily="2" charset="0"/>
              </a:rPr>
              <a:t> </a:t>
            </a:r>
          </a:p>
          <a:p>
            <a:r>
              <a:rPr lang="en-CA" sz="1400" dirty="0">
                <a:effectLst/>
                <a:latin typeface="Avenir Roman" panose="02000503020000020003" pitchFamily="2" charset="0"/>
              </a:rPr>
              <a:t> </a:t>
            </a:r>
          </a:p>
          <a:p>
            <a:r>
              <a:rPr lang="en-US" sz="1400" dirty="0">
                <a:solidFill>
                  <a:srgbClr val="292929"/>
                </a:solidFill>
                <a:effectLst/>
                <a:latin typeface="Avenir Roman" panose="02000503020000020003" pitchFamily="2" charset="0"/>
              </a:rPr>
              <a:t>Hyperparameters</a:t>
            </a:r>
            <a:r>
              <a:rPr lang="en-CA" sz="1400" dirty="0">
                <a:effectLst/>
                <a:latin typeface="Avenir Roman" panose="02000503020000020003" pitchFamily="2" charset="0"/>
              </a:rPr>
              <a:t> are </a:t>
            </a:r>
            <a:r>
              <a:rPr lang="en-CA" sz="1400" dirty="0">
                <a:solidFill>
                  <a:srgbClr val="292929"/>
                </a:solidFill>
                <a:effectLst/>
                <a:latin typeface="Avenir Roman" panose="02000503020000020003" pitchFamily="2" charset="0"/>
              </a:rPr>
              <a:t>set before training </a:t>
            </a:r>
            <a:r>
              <a:rPr lang="en-CA" sz="1400" dirty="0">
                <a:effectLst/>
                <a:latin typeface="Avenir Roman" panose="02000503020000020003" pitchFamily="2" charset="0"/>
              </a:rPr>
              <a:t>(before optimizing the weights and bias)</a:t>
            </a:r>
            <a:endParaRPr lang="en-US" sz="1400" dirty="0">
              <a:effectLst/>
              <a:latin typeface="Avenir Roman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15098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085338-F3C2-FC4C-A384-95B69C516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b="1" dirty="0"/>
              <a:t>Hyperparameters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C21D389-B313-F640-A6BD-9788902A8FC9}"/>
              </a:ext>
            </a:extLst>
          </p:cNvPr>
          <p:cNvSpPr/>
          <p:nvPr/>
        </p:nvSpPr>
        <p:spPr>
          <a:xfrm>
            <a:off x="382291" y="1325563"/>
            <a:ext cx="11365424" cy="19413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292929"/>
                </a:solidFill>
                <a:effectLst/>
                <a:latin typeface="Avenir Roman" panose="02000503020000020003" pitchFamily="2" charset="0"/>
              </a:rPr>
              <a:t>Number of Hidden Layers and units</a:t>
            </a:r>
            <a:endParaRPr lang="en-US" sz="2400" dirty="0">
              <a:solidFill>
                <a:srgbClr val="292929"/>
              </a:solidFill>
              <a:effectLst/>
              <a:latin typeface="Avenir Roman" panose="02000503020000020003" pitchFamily="2" charset="0"/>
            </a:endParaRPr>
          </a:p>
          <a:p>
            <a:pPr marL="342900" fontAlgn="ctr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292929"/>
                </a:solidFill>
                <a:effectLst/>
                <a:latin typeface="Avenir Roman" panose="02000503020000020003" pitchFamily="2" charset="0"/>
              </a:rPr>
              <a:t>How to choose a number? </a:t>
            </a:r>
            <a:endParaRPr lang="en-US" sz="1100" dirty="0">
              <a:solidFill>
                <a:srgbClr val="292929"/>
              </a:solidFill>
              <a:effectLst/>
              <a:latin typeface="Calibri" panose="020F0502020204030204" pitchFamily="34" charset="0"/>
            </a:endParaRPr>
          </a:p>
          <a:p>
            <a:pPr marL="742950" lvl="1" indent="-285750" fontAlgn="ctr"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rgbClr val="292929"/>
                </a:solidFill>
                <a:effectLst/>
                <a:latin typeface="Avenir Roman" panose="02000503020000020003" pitchFamily="2" charset="0"/>
              </a:rPr>
              <a:t>Generally, keep adding layers until the test error does not improve anymore </a:t>
            </a:r>
            <a:endParaRPr lang="en-US" sz="1100" dirty="0">
              <a:solidFill>
                <a:srgbClr val="292929"/>
              </a:solidFill>
              <a:effectLst/>
              <a:latin typeface="Calibri" panose="020F0502020204030204" pitchFamily="34" charset="0"/>
            </a:endParaRPr>
          </a:p>
          <a:p>
            <a:pPr marL="342900" fontAlgn="ctr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292929"/>
                </a:solidFill>
                <a:effectLst/>
                <a:latin typeface="Avenir Roman" panose="02000503020000020003" pitchFamily="2" charset="0"/>
              </a:rPr>
              <a:t>Many hidden units within a layer with regularization techniques can increase accuracy</a:t>
            </a:r>
            <a:endParaRPr lang="en-US" sz="1100" dirty="0">
              <a:solidFill>
                <a:srgbClr val="292929"/>
              </a:solidFill>
              <a:effectLst/>
              <a:latin typeface="Calibri" panose="020F0502020204030204" pitchFamily="34" charset="0"/>
            </a:endParaRPr>
          </a:p>
          <a:p>
            <a:pPr marL="342900" fontAlgn="ctr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292929"/>
                </a:solidFill>
                <a:effectLst/>
                <a:latin typeface="Avenir Roman" panose="02000503020000020003" pitchFamily="2" charset="0"/>
              </a:rPr>
              <a:t>Smaller number of units may cause</a:t>
            </a:r>
            <a:r>
              <a:rPr lang="en-CA" sz="2000" dirty="0">
                <a:solidFill>
                  <a:srgbClr val="292929"/>
                </a:solidFill>
                <a:effectLst/>
                <a:latin typeface="Avenir Roman" panose="02000503020000020003" pitchFamily="2" charset="0"/>
              </a:rPr>
              <a:t> </a:t>
            </a:r>
            <a:r>
              <a:rPr lang="en-CA" sz="2000" b="1" dirty="0">
                <a:solidFill>
                  <a:srgbClr val="292929"/>
                </a:solidFill>
                <a:effectLst/>
                <a:latin typeface="Avenir Roman" panose="02000503020000020003" pitchFamily="2" charset="0"/>
              </a:rPr>
              <a:t>underfitting</a:t>
            </a:r>
            <a:endParaRPr lang="en-US" sz="1100" dirty="0">
              <a:solidFill>
                <a:srgbClr val="292929"/>
              </a:solidFill>
              <a:effectLst/>
              <a:latin typeface="Calibri" panose="020F0502020204030204" pitchFamily="34" charset="0"/>
            </a:endParaRPr>
          </a:p>
          <a:p>
            <a:pPr>
              <a:lnSpc>
                <a:spcPts val="1800"/>
              </a:lnSpc>
            </a:pPr>
            <a:r>
              <a:rPr lang="en-US" sz="2000" dirty="0">
                <a:solidFill>
                  <a:srgbClr val="292929"/>
                </a:solidFill>
                <a:effectLst/>
                <a:latin typeface="Avenir Roman" panose="02000503020000020003" pitchFamily="2" charset="0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109047756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085338-F3C2-FC4C-A384-95B69C516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b="1" dirty="0"/>
              <a:t>Hyperparameters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7D879B6-CDDE-DF46-84DE-4CAE17108D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7187" y="1092619"/>
            <a:ext cx="8735766" cy="5532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07944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085338-F3C2-FC4C-A384-95B69C516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106365"/>
          </a:xfrm>
        </p:spPr>
        <p:txBody>
          <a:bodyPr/>
          <a:lstStyle/>
          <a:p>
            <a:r>
              <a:rPr lang="en-US" b="1" dirty="0"/>
              <a:t>Hyperparameters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C8199A-EF87-6C42-9F55-E468847F03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06365"/>
            <a:ext cx="12192000" cy="1731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8470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95247D-C4B8-6243-8D10-09AFDDAE0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introduction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D30C6E-1F5F-9848-A91A-3CA34BF2E8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fontAlgn="ctr"/>
            <a:r>
              <a:rPr lang="en-US" b="1" dirty="0"/>
              <a:t>Big Data:</a:t>
            </a:r>
          </a:p>
          <a:p>
            <a:pPr fontAlgn="ctr"/>
            <a:r>
              <a:rPr lang="en-US" dirty="0"/>
              <a:t>outperform traditional ML techniques when the size of the data increases </a:t>
            </a:r>
          </a:p>
          <a:p>
            <a:r>
              <a:rPr lang="en-US" dirty="0"/>
              <a:t> </a:t>
            </a:r>
          </a:p>
          <a:p>
            <a:pPr fontAlgn="ctr"/>
            <a:r>
              <a:rPr lang="en-US" b="1" dirty="0"/>
              <a:t>Advanced Computation:</a:t>
            </a:r>
          </a:p>
          <a:p>
            <a:pPr fontAlgn="ctr"/>
            <a:r>
              <a:rPr lang="en-US" dirty="0"/>
              <a:t>the development of computers to handle and perform computations on big data.</a:t>
            </a:r>
          </a:p>
          <a:p>
            <a:pPr fontAlgn="ctr"/>
            <a:r>
              <a:rPr lang="en-US" dirty="0"/>
              <a:t>Things like GPUs, TPUs, distributed computing, and cloud technologies that have democratized the field a</a:t>
            </a:r>
          </a:p>
          <a:p>
            <a:r>
              <a:rPr lang="en-US" dirty="0"/>
              <a:t> </a:t>
            </a:r>
          </a:p>
          <a:p>
            <a:pPr fontAlgn="ctr"/>
            <a:r>
              <a:rPr lang="en-US" b="1" dirty="0"/>
              <a:t>Algorithm Development:</a:t>
            </a:r>
          </a:p>
          <a:p>
            <a:pPr fontAlgn="ctr"/>
            <a:r>
              <a:rPr lang="en-US" dirty="0"/>
              <a:t>Flexible nature of how neural networks are constructed</a:t>
            </a:r>
          </a:p>
          <a:p>
            <a:pPr fontAlgn="ctr"/>
            <a:r>
              <a:rPr lang="en-US" dirty="0"/>
              <a:t>New approaches and applications of neural networks are constantly being developed and tested.</a:t>
            </a:r>
          </a:p>
          <a:p>
            <a:pPr fontAlgn="ctr"/>
            <a:r>
              <a:rPr lang="en-US" dirty="0"/>
              <a:t>Much of the cutting-edge techniques and research is made available to the public</a:t>
            </a:r>
          </a:p>
          <a:p>
            <a:pPr fontAlgn="ctr"/>
            <a:r>
              <a:rPr lang="en-US" dirty="0"/>
              <a:t>Like smart phones and the Internet of Things.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08865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AE252A4-BB6F-614E-BD7E-046FF2BED7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2594"/>
            <a:ext cx="12192000" cy="5995406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7743C02-0541-EB4F-8416-048CEB857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106365"/>
          </a:xfrm>
        </p:spPr>
        <p:txBody>
          <a:bodyPr/>
          <a:lstStyle/>
          <a:p>
            <a:r>
              <a:rPr lang="en-US" b="1" dirty="0"/>
              <a:t>Hyperparameters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207077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085338-F3C2-FC4C-A384-95B69C516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b="1" dirty="0"/>
              <a:t>Hyperparameters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6220FF-440A-7149-A7CF-20096A0339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7657" y="925443"/>
            <a:ext cx="9634343" cy="5932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33209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085338-F3C2-FC4C-A384-95B69C516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b="1" dirty="0"/>
              <a:t>Hyperparameters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714AB7-05AE-D948-A293-845647C179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15968"/>
            <a:ext cx="12192000" cy="5462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07212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085338-F3C2-FC4C-A384-95B69C516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b="1" dirty="0"/>
              <a:t>Hyperparameters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9E13D8C-1CAA-734F-8C8D-83195D51EB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68624"/>
            <a:ext cx="12192000" cy="3120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07379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085338-F3C2-FC4C-A384-95B69C516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b="1" dirty="0"/>
              <a:t>Hyperparameters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C828BB-3412-3D42-9C38-CEC9756FB5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86026"/>
            <a:ext cx="12192000" cy="5446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19355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3AF93D-47EB-2A44-ACD6-EEF2EBBEB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7DD2EC-E1EF-7344-99E1-E0D7FAEFBA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6620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C063A-C9C1-EA49-959D-9FB6E423C9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 of relevant ML concepts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9B2E8C-3DA4-C441-BD9C-33F22F323A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698304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Cost function:</a:t>
            </a:r>
          </a:p>
          <a:p>
            <a:pPr lvl="1"/>
            <a:r>
              <a:rPr lang="en-US" dirty="0"/>
              <a:t>Can also be called the</a:t>
            </a:r>
            <a:r>
              <a:rPr lang="en-CA" dirty="0"/>
              <a:t> error function </a:t>
            </a:r>
            <a:endParaRPr lang="en-US" dirty="0"/>
          </a:p>
          <a:p>
            <a:r>
              <a:rPr lang="en-US" dirty="0"/>
              <a:t>How do we reduce the error value?</a:t>
            </a:r>
          </a:p>
          <a:p>
            <a:pPr lvl="1"/>
            <a:r>
              <a:rPr lang="en-US" dirty="0"/>
              <a:t>Gradient Descent</a:t>
            </a:r>
          </a:p>
          <a:p>
            <a:r>
              <a:rPr lang="en-CA" dirty="0"/>
              <a:t>Logistic regression: </a:t>
            </a:r>
          </a:p>
          <a:p>
            <a:pPr lvl="1"/>
            <a:r>
              <a:rPr lang="en-US" dirty="0"/>
              <a:t>classifier to give us a set of outputs or classes based on probability </a:t>
            </a:r>
            <a:endParaRPr lang="en-US" sz="800" dirty="0"/>
          </a:p>
          <a:p>
            <a:pPr lvl="1" fontAlgn="ctr"/>
            <a:r>
              <a:rPr lang="en-US" dirty="0"/>
              <a:t>when we pass the inputs through a prediction function (sigmoid) and returns a probability score between 0 and 1</a:t>
            </a:r>
            <a:endParaRPr lang="en-US" sz="800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C70F5E-C756-3F43-A83C-6F7F75E871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9107" y="1461805"/>
            <a:ext cx="5219178" cy="23123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88789CB-6AE8-AC43-B59D-F0D1B1E03A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1814" y="3846051"/>
            <a:ext cx="3261986" cy="2960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4947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4DEDC8-FC60-4648-A3BC-CB296FD6A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Basics of Neural Networks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CA433B-FEDA-6641-8116-75548D1CD9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303718" cy="2445750"/>
          </a:xfrm>
        </p:spPr>
        <p:txBody>
          <a:bodyPr/>
          <a:lstStyle/>
          <a:p>
            <a:pPr fontAlgn="ctr"/>
            <a:r>
              <a:rPr lang="en-US" dirty="0"/>
              <a:t>An Artificial Neural Network (ANN) - or 'neural network'</a:t>
            </a:r>
          </a:p>
          <a:p>
            <a:pPr fontAlgn="ctr"/>
            <a:r>
              <a:rPr lang="en-US" dirty="0"/>
              <a:t>A computational model </a:t>
            </a:r>
          </a:p>
          <a:p>
            <a:pPr fontAlgn="ctr"/>
            <a:r>
              <a:rPr lang="en-US" dirty="0"/>
              <a:t>Inspired by the way biological neural networks in the human brain process information</a:t>
            </a:r>
          </a:p>
        </p:txBody>
      </p:sp>
      <p:pic>
        <p:nvPicPr>
          <p:cNvPr id="2050" name="Picture 2" descr="Understanding the Structure of Neural Networks | by savannah logan |  Becoming Human: Artificial Intelligence Magazine">
            <a:extLst>
              <a:ext uri="{FF2B5EF4-FFF2-40B4-BE49-F238E27FC236}">
                <a16:creationId xmlns:a16="http://schemas.microsoft.com/office/drawing/2014/main" id="{2AF0FBA6-8040-0D43-9C04-AC200EE9D5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3100" y="120389"/>
            <a:ext cx="3898900" cy="208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46504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4DEDC8-FC60-4648-A3BC-CB296FD6A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Basics of Neural Networks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75C165-5378-2741-B654-714CE59F3B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3539" y="1690688"/>
            <a:ext cx="8784921" cy="4752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1241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30EFAD7-0CF9-5948-9D92-13C5657B74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651" y="0"/>
            <a:ext cx="81506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4513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7BEF6CF-51AC-EA4E-8363-6055B99039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655" y="0"/>
            <a:ext cx="96309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8241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</TotalTime>
  <Words>646</Words>
  <Application>Microsoft Macintosh PowerPoint</Application>
  <PresentationFormat>Widescreen</PresentationFormat>
  <Paragraphs>102</Paragraphs>
  <Slides>45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1" baseType="lpstr">
      <vt:lpstr>Arial</vt:lpstr>
      <vt:lpstr>Avenir Roman</vt:lpstr>
      <vt:lpstr>Calibri</vt:lpstr>
      <vt:lpstr>Calibri Light</vt:lpstr>
      <vt:lpstr>Courier New</vt:lpstr>
      <vt:lpstr>Office Theme</vt:lpstr>
      <vt:lpstr>Slides for session 1</vt:lpstr>
      <vt:lpstr>Module 1 introduction</vt:lpstr>
      <vt:lpstr>introduction</vt:lpstr>
      <vt:lpstr>introduction</vt:lpstr>
      <vt:lpstr>Recap of relevant ML concepts </vt:lpstr>
      <vt:lpstr>Basics of Neural Networks</vt:lpstr>
      <vt:lpstr>Basics of Neural Networks</vt:lpstr>
      <vt:lpstr>PowerPoint Presentation</vt:lpstr>
      <vt:lpstr>PowerPoint Presentation</vt:lpstr>
      <vt:lpstr>PowerPoint Presentation</vt:lpstr>
      <vt:lpstr>Activation function </vt:lpstr>
      <vt:lpstr>Basics of Neural Networks</vt:lpstr>
      <vt:lpstr>Basics of Neural Networks</vt:lpstr>
      <vt:lpstr>PowerPoint Presentation</vt:lpstr>
      <vt:lpstr>Basics of Neural Networks</vt:lpstr>
      <vt:lpstr>Bias </vt:lpstr>
      <vt:lpstr>Bias </vt:lpstr>
      <vt:lpstr>Bias </vt:lpstr>
      <vt:lpstr>Forward propagation</vt:lpstr>
      <vt:lpstr>Example </vt:lpstr>
      <vt:lpstr>Example </vt:lpstr>
      <vt:lpstr>Example </vt:lpstr>
      <vt:lpstr>PowerPoint Presentation</vt:lpstr>
      <vt:lpstr>Backpropagation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Neural Nets with Tensorflow and Keras</vt:lpstr>
      <vt:lpstr>Fine-Tuning of Neural Networks</vt:lpstr>
      <vt:lpstr>Fine-Tuning of Neural Networks</vt:lpstr>
      <vt:lpstr>Fine-Tuning of Neural Networks</vt:lpstr>
      <vt:lpstr>Fine-Tuning of Neural Networks</vt:lpstr>
      <vt:lpstr>Hyperparameters</vt:lpstr>
      <vt:lpstr>Hyperparameters</vt:lpstr>
      <vt:lpstr>Hyperparameters</vt:lpstr>
      <vt:lpstr>Hyperparameters</vt:lpstr>
      <vt:lpstr>Hyperparameters</vt:lpstr>
      <vt:lpstr>Hyperparameters</vt:lpstr>
      <vt:lpstr>Hyperparameters</vt:lpstr>
      <vt:lpstr>Hyperparameters</vt:lpstr>
      <vt:lpstr>Hyperparameters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account</dc:creator>
  <cp:lastModifiedBy>Microsoft account</cp:lastModifiedBy>
  <cp:revision>5</cp:revision>
  <dcterms:created xsi:type="dcterms:W3CDTF">2023-06-12T15:42:47Z</dcterms:created>
  <dcterms:modified xsi:type="dcterms:W3CDTF">2023-06-12T16:24:04Z</dcterms:modified>
</cp:coreProperties>
</file>